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17" r:id="rId2"/>
    <p:sldId id="256" r:id="rId3"/>
    <p:sldId id="404" r:id="rId4"/>
    <p:sldId id="349" r:id="rId5"/>
    <p:sldId id="351" r:id="rId6"/>
    <p:sldId id="350" r:id="rId7"/>
    <p:sldId id="353" r:id="rId8"/>
    <p:sldId id="300" r:id="rId9"/>
    <p:sldId id="352" r:id="rId10"/>
    <p:sldId id="356" r:id="rId11"/>
    <p:sldId id="354" r:id="rId12"/>
    <p:sldId id="392" r:id="rId13"/>
    <p:sldId id="39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395" r:id="rId22"/>
    <p:sldId id="397" r:id="rId23"/>
    <p:sldId id="398" r:id="rId24"/>
    <p:sldId id="399" r:id="rId25"/>
    <p:sldId id="400" r:id="rId26"/>
    <p:sldId id="355" r:id="rId27"/>
    <p:sldId id="402" r:id="rId28"/>
    <p:sldId id="403" r:id="rId29"/>
    <p:sldId id="368" r:id="rId30"/>
    <p:sldId id="367" r:id="rId31"/>
    <p:sldId id="364" r:id="rId32"/>
    <p:sldId id="369" r:id="rId33"/>
    <p:sldId id="370" r:id="rId34"/>
    <p:sldId id="366" r:id="rId35"/>
    <p:sldId id="365" r:id="rId36"/>
    <p:sldId id="377" r:id="rId37"/>
    <p:sldId id="371" r:id="rId38"/>
    <p:sldId id="373" r:id="rId39"/>
    <p:sldId id="376" r:id="rId40"/>
    <p:sldId id="378" r:id="rId41"/>
    <p:sldId id="379" r:id="rId42"/>
    <p:sldId id="381" r:id="rId43"/>
    <p:sldId id="380" r:id="rId44"/>
    <p:sldId id="382" r:id="rId45"/>
    <p:sldId id="386" r:id="rId46"/>
    <p:sldId id="389" r:id="rId47"/>
    <p:sldId id="388" r:id="rId48"/>
    <p:sldId id="390" r:id="rId49"/>
    <p:sldId id="40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85"/>
    <p:restoredTop sz="81915" autoAdjust="0"/>
  </p:normalViewPr>
  <p:slideViewPr>
    <p:cSldViewPr snapToGrid="0" snapToObjects="1">
      <p:cViewPr>
        <p:scale>
          <a:sx n="65" d="100"/>
          <a:sy n="65" d="100"/>
        </p:scale>
        <p:origin x="28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27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8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0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8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9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37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3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19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8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4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13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11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“Under what conditions” leads to the strong association (almost causal) first question </a:t>
            </a:r>
            <a:r>
              <a:rPr lang="en-US" b="0" dirty="0">
                <a:sym typeface="Wingdings" pitchFamily="2" charset="2"/>
              </a:rPr>
              <a:t> establishing temporal precedent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50463-E09F-4B4C-A156-006B6395E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7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8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97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8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5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 copy.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 dirty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 dirty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 dirty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 dirty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 dirty="0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 dirty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E493-464F-AA49-9105-4C7369DC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Students: Project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DA78-43D5-3F47-A809-4243B9F0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08909"/>
            <a:ext cx="10515600" cy="4017622"/>
          </a:xfrm>
        </p:spPr>
        <p:txBody>
          <a:bodyPr>
            <a:noAutofit/>
          </a:bodyPr>
          <a:lstStyle/>
          <a:p>
            <a:r>
              <a:rPr lang="en-US" sz="2400" dirty="0"/>
              <a:t>Midpoint report due on </a:t>
            </a:r>
            <a:r>
              <a:rPr lang="en-US" sz="2400" b="1" dirty="0"/>
              <a:t>Monday</a:t>
            </a:r>
            <a:r>
              <a:rPr lang="en-US" sz="2400" dirty="0"/>
              <a:t>! Slides for presentations due </a:t>
            </a:r>
            <a:r>
              <a:rPr lang="en-US" sz="2400" b="1" dirty="0"/>
              <a:t>Sunday</a:t>
            </a:r>
            <a:r>
              <a:rPr lang="en-US" sz="2400" dirty="0"/>
              <a:t>.</a:t>
            </a:r>
          </a:p>
          <a:p>
            <a:r>
              <a:rPr lang="en-US" sz="2400" i="1" dirty="0"/>
              <a:t>Schedule time to chat if you are stuck.</a:t>
            </a:r>
          </a:p>
          <a:p>
            <a:r>
              <a:rPr lang="en-US" sz="2400" dirty="0"/>
              <a:t>Book now!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today </a:t>
            </a:r>
            <a:r>
              <a:rPr lang="en-US" sz="2400" dirty="0"/>
              <a:t>2-3:30, 4:30-5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tomorrow </a:t>
            </a:r>
            <a:r>
              <a:rPr lang="en-US" sz="2400" dirty="0"/>
              <a:t>9-11, 12-2:30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Friday </a:t>
            </a:r>
            <a:r>
              <a:rPr lang="en-US" sz="2400" dirty="0"/>
              <a:t>1-2, 3:30-5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4E17DA21-A8AF-F545-89B2-9B8FE5F6A865}"/>
              </a:ext>
            </a:extLst>
          </p:cNvPr>
          <p:cNvSpPr/>
          <p:nvPr/>
        </p:nvSpPr>
        <p:spPr>
          <a:xfrm rot="20916872" flipH="1">
            <a:off x="6236390" y="2564203"/>
            <a:ext cx="6096000" cy="4716569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Everyone</a:t>
            </a:r>
            <a:r>
              <a:rPr lang="en-US" sz="2400" dirty="0"/>
              <a:t>: include questions about vocab &amp; concepts in your reviews for Friday.</a:t>
            </a:r>
          </a:p>
        </p:txBody>
      </p:sp>
    </p:spTree>
    <p:extLst>
      <p:ext uri="{BB962C8B-B14F-4D97-AF65-F5344CB8AC3E}">
        <p14:creationId xmlns:p14="http://schemas.microsoft.com/office/powerpoint/2010/main" val="387555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F1D9-187D-C148-A1FE-E113978B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Causal Inference </a:t>
            </a:r>
            <a:r>
              <a:rPr lang="en-US" dirty="0">
                <a:sym typeface="Wingdings" pitchFamily="2" charset="2"/>
              </a:rPr>
              <a:t> Experimentation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Now: Experiments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D2C7D-78BC-604F-9BF7-79F522DB9F30}"/>
              </a:ext>
            </a:extLst>
          </p:cNvPr>
          <p:cNvSpPr/>
          <p:nvPr/>
        </p:nvSpPr>
        <p:spPr>
          <a:xfrm>
            <a:off x="9714019" y="2690446"/>
            <a:ext cx="1818484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Discover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1B6F9-30CD-A249-8F2E-BB2FBA1E6BF5}"/>
              </a:ext>
            </a:extLst>
          </p:cNvPr>
          <p:cNvCxnSpPr/>
          <p:nvPr/>
        </p:nvCxnSpPr>
        <p:spPr>
          <a:xfrm flipH="1">
            <a:off x="1778199" y="4132384"/>
            <a:ext cx="88450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552B9-3236-D746-922A-9D2D8BDD7042}"/>
              </a:ext>
            </a:extLst>
          </p:cNvPr>
          <p:cNvGrpSpPr/>
          <p:nvPr/>
        </p:nvGrpSpPr>
        <p:grpSpPr>
          <a:xfrm>
            <a:off x="868957" y="2690446"/>
            <a:ext cx="2948354" cy="738554"/>
            <a:chOff x="573024" y="3763108"/>
            <a:chExt cx="2948354" cy="738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395B6-EC63-9A4A-B137-01DABFC59068}"/>
                </a:ext>
              </a:extLst>
            </p:cNvPr>
            <p:cNvSpPr/>
            <p:nvPr/>
          </p:nvSpPr>
          <p:spPr>
            <a:xfrm>
              <a:off x="573024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Collect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C9E4C1-2351-E645-9644-5A1FB1037DA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391508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524CF-6182-C342-A1A6-C8F696E24234}"/>
              </a:ext>
            </a:extLst>
          </p:cNvPr>
          <p:cNvGrpSpPr/>
          <p:nvPr/>
        </p:nvGrpSpPr>
        <p:grpSpPr>
          <a:xfrm>
            <a:off x="3817311" y="2690446"/>
            <a:ext cx="2948354" cy="738554"/>
            <a:chOff x="3521378" y="3763108"/>
            <a:chExt cx="2948354" cy="7385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432F66-C7B9-3441-A5A9-83B4E2227F38}"/>
                </a:ext>
              </a:extLst>
            </p:cNvPr>
            <p:cNvSpPr/>
            <p:nvPr/>
          </p:nvSpPr>
          <p:spPr>
            <a:xfrm>
              <a:off x="3521378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Clean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ACA632-5BEA-834E-AFC6-99537D5152DC}"/>
                </a:ext>
              </a:extLst>
            </p:cNvPr>
            <p:cNvCxnSpPr>
              <a:cxnSpLocks/>
            </p:cNvCxnSpPr>
            <p:nvPr/>
          </p:nvCxnSpPr>
          <p:spPr>
            <a:xfrm>
              <a:off x="5339862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AC388-CA84-A24B-9B41-0CAA80CDC3A5}"/>
              </a:ext>
            </a:extLst>
          </p:cNvPr>
          <p:cNvGrpSpPr/>
          <p:nvPr/>
        </p:nvGrpSpPr>
        <p:grpSpPr>
          <a:xfrm>
            <a:off x="6765665" y="2690446"/>
            <a:ext cx="2948354" cy="738554"/>
            <a:chOff x="6469732" y="3763108"/>
            <a:chExt cx="2948354" cy="7385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B03D6A-5C43-564F-8F04-6DBDE2A7BD64}"/>
                </a:ext>
              </a:extLst>
            </p:cNvPr>
            <p:cNvSpPr/>
            <p:nvPr/>
          </p:nvSpPr>
          <p:spPr>
            <a:xfrm>
              <a:off x="6469732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Transform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3D3F9-4910-824B-BEE1-5A8C4DC99BE3}"/>
                </a:ext>
              </a:extLst>
            </p:cNvPr>
            <p:cNvCxnSpPr>
              <a:cxnSpLocks/>
            </p:cNvCxnSpPr>
            <p:nvPr/>
          </p:nvCxnSpPr>
          <p:spPr>
            <a:xfrm>
              <a:off x="8288216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9480DE-32C1-5648-9F8F-02BE93522B86}"/>
              </a:ext>
            </a:extLst>
          </p:cNvPr>
          <p:cNvSpPr txBox="1"/>
          <p:nvPr/>
        </p:nvSpPr>
        <p:spPr>
          <a:xfrm>
            <a:off x="573024" y="283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BB6B-9E42-4848-B936-8E999AA69738}"/>
              </a:ext>
            </a:extLst>
          </p:cNvPr>
          <p:cNvSpPr txBox="1"/>
          <p:nvPr/>
        </p:nvSpPr>
        <p:spPr>
          <a:xfrm>
            <a:off x="10352393" y="2239073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5D8E4-23A2-1743-A960-C7257385BFA9}"/>
              </a:ext>
            </a:extLst>
          </p:cNvPr>
          <p:cNvSpPr txBox="1"/>
          <p:nvPr/>
        </p:nvSpPr>
        <p:spPr>
          <a:xfrm>
            <a:off x="868957" y="2239073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PlanAlyzer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E3D9A-E1EF-AE49-8428-8FEB492F4DB4}"/>
              </a:ext>
            </a:extLst>
          </p:cNvPr>
          <p:cNvSpPr txBox="1"/>
          <p:nvPr/>
        </p:nvSpPr>
        <p:spPr>
          <a:xfrm>
            <a:off x="1021357" y="2059428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PlanOut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4FE58F-A3A4-754F-8660-A289D852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4501659"/>
            <a:ext cx="10515600" cy="1524871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Recall: </a:t>
            </a:r>
            <a:r>
              <a:rPr lang="en-US" sz="2200" b="1" dirty="0" err="1"/>
              <a:t>CaRL</a:t>
            </a:r>
            <a:r>
              <a:rPr lang="en-US" sz="2200" dirty="0"/>
              <a:t> == declarative language for </a:t>
            </a:r>
            <a:r>
              <a:rPr lang="en-US" sz="2200" b="1" dirty="0"/>
              <a:t>Ca</a:t>
            </a:r>
            <a:r>
              <a:rPr lang="en-US" sz="2200" dirty="0"/>
              <a:t>usal </a:t>
            </a:r>
            <a:r>
              <a:rPr lang="en-US" sz="2200" b="1" dirty="0"/>
              <a:t>R</a:t>
            </a:r>
            <a:r>
              <a:rPr lang="en-US" sz="2200" dirty="0"/>
              <a:t>elational </a:t>
            </a:r>
            <a:r>
              <a:rPr lang="en-US" sz="2200" b="1" dirty="0"/>
              <a:t>L</a:t>
            </a:r>
            <a:r>
              <a:rPr lang="en-US" sz="2200" dirty="0"/>
              <a:t>earning  </a:t>
            </a:r>
          </a:p>
        </p:txBody>
      </p:sp>
    </p:spTree>
    <p:extLst>
      <p:ext uri="{BB962C8B-B14F-4D97-AF65-F5344CB8AC3E}">
        <p14:creationId xmlns:p14="http://schemas.microsoft.com/office/powerpoint/2010/main" val="140690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222B-9326-7D4E-8581-A9A50035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Causal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EA6D-C20B-3141-9DF2-38FEA7E3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88435"/>
            <a:ext cx="10121480" cy="41380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Assuming model </a:t>
            </a:r>
            <a:r>
              <a:rPr lang="en-US" sz="2200" b="1" dirty="0"/>
              <a:t>structure </a:t>
            </a:r>
            <a:r>
              <a:rPr lang="en-US" sz="2200" dirty="0"/>
              <a:t>and </a:t>
            </a:r>
            <a:r>
              <a:rPr lang="en-US" sz="2200" b="1" dirty="0"/>
              <a:t>parameters</a:t>
            </a:r>
            <a:r>
              <a:rPr lang="en-US" sz="2200" dirty="0"/>
              <a:t> are known (completely known mechanism)…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Experiments are just the </a:t>
            </a:r>
            <a:r>
              <a:rPr lang="en-US" sz="2000" i="1" dirty="0"/>
              <a:t>do-calculus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Fundamental challenge: structure and parameters are unknown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Causal Inference: problem of inferring model structure and parameters from </a:t>
            </a:r>
            <a:r>
              <a:rPr lang="en-US" sz="2000" b="1" i="1" dirty="0"/>
              <a:t>purely observational data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B92FA-E4F8-9E43-8455-1FB65012B56E}"/>
              </a:ext>
            </a:extLst>
          </p:cNvPr>
          <p:cNvSpPr txBox="1"/>
          <p:nvPr/>
        </p:nvSpPr>
        <p:spPr>
          <a:xfrm>
            <a:off x="573024" y="6488668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Example do-calculus on board</a:t>
            </a:r>
          </a:p>
        </p:txBody>
      </p:sp>
    </p:spTree>
    <p:extLst>
      <p:ext uri="{BB962C8B-B14F-4D97-AF65-F5344CB8AC3E}">
        <p14:creationId xmlns:p14="http://schemas.microsoft.com/office/powerpoint/2010/main" val="26929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84720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18120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205889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166350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253805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5920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97462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295B/CS 395B</a:t>
            </a:r>
            <a:br>
              <a:rPr lang="en-US" dirty="0"/>
            </a:br>
            <a:r>
              <a:rPr lang="en-US" dirty="0"/>
              <a:t>Systems for Knowledge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7741" y="2637692"/>
            <a:ext cx="4515729" cy="1858337"/>
          </a:xfrm>
        </p:spPr>
        <p:txBody>
          <a:bodyPr>
            <a:normAutofit/>
          </a:bodyPr>
          <a:lstStyle/>
          <a:p>
            <a:r>
              <a:rPr lang="en-US" dirty="0"/>
              <a:t>From Causal Inference to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1DBC-D218-894E-86D4-704397EC4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24" y="616226"/>
            <a:ext cx="5256276" cy="5465990"/>
          </a:xfrm>
        </p:spPr>
        <p:txBody>
          <a:bodyPr>
            <a:normAutofit/>
          </a:bodyPr>
          <a:lstStyle/>
          <a:p>
            <a:pPr algn="ctr"/>
            <a:r>
              <a:rPr lang="en-US" sz="3600" u="sng" dirty="0"/>
              <a:t>Pros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Complete model 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answer any Q!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No need to fetch more data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Experiments purely simulated!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b="0" dirty="0"/>
              <a:t>Mechanism is interpretable</a:t>
            </a:r>
          </a:p>
          <a:p>
            <a:pPr marL="1257300" lvl="1" indent="-571500">
              <a:buFont typeface="Arial" panose="020B0604020202020204" pitchFamily="34" charset="0"/>
              <a:buChar char="•"/>
            </a:pPr>
            <a:r>
              <a:rPr lang="en-US" sz="2000" b="0" dirty="0"/>
              <a:t>Can explain why!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8FE4-322E-184F-9AEB-D28233E76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8498" y="616226"/>
            <a:ext cx="5256276" cy="546599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u="sng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Rarely known </a:t>
            </a:r>
            <a:r>
              <a:rPr lang="en-US" sz="2200" b="0" i="1" dirty="0"/>
              <a:t>a priori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use domain knowledge, but what if you are wrong?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Can be learned from data…up to a certain point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May have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Complete model may be complex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build a simpler model, but higher variability</a:t>
            </a:r>
          </a:p>
        </p:txBody>
      </p:sp>
    </p:spTree>
    <p:extLst>
      <p:ext uri="{BB962C8B-B14F-4D97-AF65-F5344CB8AC3E}">
        <p14:creationId xmlns:p14="http://schemas.microsoft.com/office/powerpoint/2010/main" val="261829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EB42-BBE1-384D-A896-035BB539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CA5F-7278-E943-A8F8-9FB49E385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1135272" cy="373456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If all you want is to measure the effect of a </a:t>
            </a:r>
          </a:p>
          <a:p>
            <a:r>
              <a:rPr lang="en-US" sz="3600" b="1" dirty="0"/>
              <a:t>treatment variable </a:t>
            </a:r>
            <a:r>
              <a:rPr lang="en-US" sz="3600" dirty="0"/>
              <a:t>on an </a:t>
            </a:r>
            <a:r>
              <a:rPr lang="en-US" sz="3600" b="1" dirty="0"/>
              <a:t>outcome variable</a:t>
            </a:r>
            <a:r>
              <a:rPr lang="en-US" sz="3600" dirty="0"/>
              <a:t>...</a:t>
            </a:r>
          </a:p>
          <a:p>
            <a:r>
              <a:rPr lang="en-US" sz="3600" dirty="0"/>
              <a:t>…and can set the treatment variable…</a:t>
            </a:r>
          </a:p>
          <a:p>
            <a:r>
              <a:rPr lang="en-US" sz="3600" dirty="0"/>
              <a:t>Then randomized field experiments are your friend.</a:t>
            </a:r>
          </a:p>
        </p:txBody>
      </p:sp>
    </p:spTree>
    <p:extLst>
      <p:ext uri="{BB962C8B-B14F-4D97-AF65-F5344CB8AC3E}">
        <p14:creationId xmlns:p14="http://schemas.microsoft.com/office/powerpoint/2010/main" val="319235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DC4B7A-1095-934B-91A9-1442E94368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C9E976-D3C3-7C48-8106-2B0091C9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943DD-C4FF-734E-95D0-AA6713861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“Factorial Design”</a:t>
            </a:r>
          </a:p>
          <a:p>
            <a:pPr algn="ctr"/>
            <a:r>
              <a:rPr lang="en-US" sz="2600" dirty="0"/>
              <a:t>(vs. OFAT)</a:t>
            </a:r>
          </a:p>
          <a:p>
            <a:r>
              <a:rPr lang="en-US" sz="3000" dirty="0"/>
              <a:t>Randomized Assignment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CD60A-7A11-8B41-B0DF-68B775E61B2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6B08FD21-397B-C04C-89E1-058B2B77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96" y="1"/>
            <a:ext cx="4520742" cy="685799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065C9E2-8657-F24B-83D8-EB3D6D39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9192">
            <a:off x="-78081" y="4651689"/>
            <a:ext cx="3251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5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9E976-D3C3-7C48-8106-2B0091C9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943DD-C4FF-734E-95D0-AA6713861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“Factorial Design”</a:t>
            </a:r>
          </a:p>
          <a:p>
            <a:pPr algn="ctr"/>
            <a:r>
              <a:rPr lang="en-US" sz="2600" dirty="0"/>
              <a:t>(vs. OFAT)</a:t>
            </a:r>
          </a:p>
          <a:p>
            <a:r>
              <a:rPr lang="en-US" sz="3000" dirty="0"/>
              <a:t>Randomized Assignment</a:t>
            </a:r>
          </a:p>
        </p:txBody>
      </p:sp>
      <p:pic>
        <p:nvPicPr>
          <p:cNvPr id="6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6B08FD21-397B-C04C-89E1-058B2B77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96" y="1"/>
            <a:ext cx="4520742" cy="6857999"/>
          </a:xfrm>
          <a:prstGeom prst="rect">
            <a:avLst/>
          </a:prstGeom>
        </p:spPr>
      </p:pic>
      <p:pic>
        <p:nvPicPr>
          <p:cNvPr id="1026" name="Picture 2" descr="Tea for three: Of infusions and inferences and milk in first - Senn - 2012  - Significance - Wiley Online Library">
            <a:extLst>
              <a:ext uri="{FF2B5EF4-FFF2-40B4-BE49-F238E27FC236}">
                <a16:creationId xmlns:a16="http://schemas.microsoft.com/office/drawing/2014/main" id="{FD7971ED-6BF4-6642-B058-58DA9A97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9456">
            <a:off x="4132991" y="2925694"/>
            <a:ext cx="18415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Tea with solid fill">
            <a:extLst>
              <a:ext uri="{FF2B5EF4-FFF2-40B4-BE49-F238E27FC236}">
                <a16:creationId xmlns:a16="http://schemas.microsoft.com/office/drawing/2014/main" id="{24E99C92-BE33-9C4C-A11C-9E3CF481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2382" y="214733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956E31-4114-FD42-8EC3-07E5E12E7F28}"/>
              </a:ext>
            </a:extLst>
          </p:cNvPr>
          <p:cNvSpPr txBox="1"/>
          <p:nvPr/>
        </p:nvSpPr>
        <p:spPr>
          <a:xfrm rot="817535">
            <a:off x="4123490" y="5307495"/>
            <a:ext cx="168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Muriel Bristol</a:t>
            </a:r>
          </a:p>
        </p:txBody>
      </p:sp>
      <p:sp>
        <p:nvSpPr>
          <p:cNvPr id="18" name="Explosion 2 17">
            <a:extLst>
              <a:ext uri="{FF2B5EF4-FFF2-40B4-BE49-F238E27FC236}">
                <a16:creationId xmlns:a16="http://schemas.microsoft.com/office/drawing/2014/main" id="{B3473318-7C1E-1442-8CDD-39899BF4F585}"/>
              </a:ext>
            </a:extLst>
          </p:cNvPr>
          <p:cNvSpPr/>
          <p:nvPr/>
        </p:nvSpPr>
        <p:spPr>
          <a:xfrm>
            <a:off x="8296418" y="4135385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(Original was one factor, but let’s be creative)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771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9E976-D3C3-7C48-8106-2B0091C9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943DD-C4FF-734E-95D0-AA6713861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“Factorial Design”</a:t>
            </a:r>
          </a:p>
          <a:p>
            <a:pPr algn="ctr"/>
            <a:r>
              <a:rPr lang="en-US" sz="2600" dirty="0"/>
              <a:t>(vs. OFAT)</a:t>
            </a:r>
          </a:p>
          <a:p>
            <a:r>
              <a:rPr lang="en-US" sz="3000" dirty="0"/>
              <a:t>Randomized Assignment</a:t>
            </a:r>
          </a:p>
        </p:txBody>
      </p:sp>
      <p:pic>
        <p:nvPicPr>
          <p:cNvPr id="6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6B08FD21-397B-C04C-89E1-058B2B77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96" y="1"/>
            <a:ext cx="4520742" cy="6857999"/>
          </a:xfrm>
          <a:prstGeom prst="rect">
            <a:avLst/>
          </a:prstGeom>
        </p:spPr>
      </p:pic>
      <p:pic>
        <p:nvPicPr>
          <p:cNvPr id="3074" name="Picture 2" descr="field - Wiktionary">
            <a:extLst>
              <a:ext uri="{FF2B5EF4-FFF2-40B4-BE49-F238E27FC236}">
                <a16:creationId xmlns:a16="http://schemas.microsoft.com/office/drawing/2014/main" id="{3EC18A64-05B1-E342-AAB9-637BE651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75" y="4807121"/>
            <a:ext cx="3087712" cy="20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8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9E976-D3C3-7C48-8106-2B0091C9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943DD-C4FF-734E-95D0-AA6713861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“Factorial Design”</a:t>
            </a:r>
          </a:p>
          <a:p>
            <a:pPr algn="ctr"/>
            <a:r>
              <a:rPr lang="en-US" sz="2600" dirty="0"/>
              <a:t>(vs. OFAT)</a:t>
            </a:r>
          </a:p>
          <a:p>
            <a:r>
              <a:rPr lang="en-US" sz="3000" dirty="0"/>
              <a:t>Randomized Assignment</a:t>
            </a:r>
          </a:p>
        </p:txBody>
      </p:sp>
      <p:pic>
        <p:nvPicPr>
          <p:cNvPr id="6" name="Content Placeholder 4" descr="A picture containing square&#10;&#10;Description automatically generated">
            <a:extLst>
              <a:ext uri="{FF2B5EF4-FFF2-40B4-BE49-F238E27FC236}">
                <a16:creationId xmlns:a16="http://schemas.microsoft.com/office/drawing/2014/main" id="{6B08FD21-397B-C04C-89E1-058B2B77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96" y="1"/>
            <a:ext cx="4520742" cy="6857999"/>
          </a:xfrm>
          <a:prstGeom prst="rect">
            <a:avLst/>
          </a:prstGeom>
        </p:spPr>
      </p:pic>
      <p:pic>
        <p:nvPicPr>
          <p:cNvPr id="3074" name="Picture 2" descr="field - Wiktionary">
            <a:extLst>
              <a:ext uri="{FF2B5EF4-FFF2-40B4-BE49-F238E27FC236}">
                <a16:creationId xmlns:a16="http://schemas.microsoft.com/office/drawing/2014/main" id="{3EC18A64-05B1-E342-AAB9-637BE651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75" y="4807121"/>
            <a:ext cx="3087712" cy="20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B641BA-1357-F64C-96DE-E71878901DD8}"/>
              </a:ext>
            </a:extLst>
          </p:cNvPr>
          <p:cNvCxnSpPr/>
          <p:nvPr/>
        </p:nvCxnSpPr>
        <p:spPr>
          <a:xfrm>
            <a:off x="8090452" y="4830417"/>
            <a:ext cx="0" cy="202758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F826F9-5D75-6D44-BFAA-B7D94C321213}"/>
              </a:ext>
            </a:extLst>
          </p:cNvPr>
          <p:cNvCxnSpPr/>
          <p:nvPr/>
        </p:nvCxnSpPr>
        <p:spPr>
          <a:xfrm>
            <a:off x="8680174" y="4830417"/>
            <a:ext cx="0" cy="202758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5C9D4C-1186-1E44-B38A-831C4389BE9D}"/>
              </a:ext>
            </a:extLst>
          </p:cNvPr>
          <p:cNvCxnSpPr/>
          <p:nvPr/>
        </p:nvCxnSpPr>
        <p:spPr>
          <a:xfrm>
            <a:off x="9230139" y="4830417"/>
            <a:ext cx="0" cy="202758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35297B-D960-654D-B81A-0203E53DCF4A}"/>
              </a:ext>
            </a:extLst>
          </p:cNvPr>
          <p:cNvCxnSpPr/>
          <p:nvPr/>
        </p:nvCxnSpPr>
        <p:spPr>
          <a:xfrm>
            <a:off x="9826487" y="4830417"/>
            <a:ext cx="0" cy="202758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7C7D26-6EA3-7C44-8802-C04BAC211F8E}"/>
              </a:ext>
            </a:extLst>
          </p:cNvPr>
          <p:cNvCxnSpPr>
            <a:cxnSpLocks/>
          </p:cNvCxnSpPr>
          <p:nvPr/>
        </p:nvCxnSpPr>
        <p:spPr>
          <a:xfrm flipH="1">
            <a:off x="7476575" y="5406887"/>
            <a:ext cx="30877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B28A5F-FFF4-594F-99E3-7C916430D501}"/>
              </a:ext>
            </a:extLst>
          </p:cNvPr>
          <p:cNvCxnSpPr>
            <a:cxnSpLocks/>
          </p:cNvCxnSpPr>
          <p:nvPr/>
        </p:nvCxnSpPr>
        <p:spPr>
          <a:xfrm flipH="1">
            <a:off x="7476575" y="5936974"/>
            <a:ext cx="30877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503F30-F06E-FA4A-B96E-E902A5EBBF96}"/>
              </a:ext>
            </a:extLst>
          </p:cNvPr>
          <p:cNvCxnSpPr>
            <a:cxnSpLocks/>
          </p:cNvCxnSpPr>
          <p:nvPr/>
        </p:nvCxnSpPr>
        <p:spPr>
          <a:xfrm flipH="1">
            <a:off x="7476575" y="6433930"/>
            <a:ext cx="30877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xplosion 2 15">
            <a:extLst>
              <a:ext uri="{FF2B5EF4-FFF2-40B4-BE49-F238E27FC236}">
                <a16:creationId xmlns:a16="http://schemas.microsoft.com/office/drawing/2014/main" id="{4F816598-9A80-2F48-AD40-65830715FCE2}"/>
              </a:ext>
            </a:extLst>
          </p:cNvPr>
          <p:cNvSpPr/>
          <p:nvPr/>
        </p:nvSpPr>
        <p:spPr>
          <a:xfrm>
            <a:off x="8296418" y="4135385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Both experiments have </a:t>
            </a:r>
            <a:r>
              <a:rPr lang="en-US" sz="2400" i="1" dirty="0"/>
              <a:t>replicates</a:t>
            </a:r>
          </a:p>
        </p:txBody>
      </p:sp>
    </p:spTree>
    <p:extLst>
      <p:ext uri="{BB962C8B-B14F-4D97-AF65-F5344CB8AC3E}">
        <p14:creationId xmlns:p14="http://schemas.microsoft.com/office/powerpoint/2010/main" val="35858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F1D9-187D-C148-A1FE-E113978B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Thinking like an experimentalist</a:t>
            </a:r>
          </a:p>
        </p:txBody>
      </p:sp>
    </p:spTree>
    <p:extLst>
      <p:ext uri="{BB962C8B-B14F-4D97-AF65-F5344CB8AC3E}">
        <p14:creationId xmlns:p14="http://schemas.microsoft.com/office/powerpoint/2010/main" val="312819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113DC-3136-0349-B834-07521E6A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in how we think about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5E3F-DE4B-3142-A19E-21B9D17AB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5350698" cy="3413092"/>
          </a:xfrm>
        </p:spPr>
        <p:txBody>
          <a:bodyPr/>
          <a:lstStyle/>
          <a:p>
            <a:r>
              <a:rPr lang="en-US" dirty="0"/>
              <a:t>AMT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 knows, deception is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 to laboratory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Purely discretionary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6C1504-6323-CB46-8170-A34B59CE302D}"/>
              </a:ext>
            </a:extLst>
          </p:cNvPr>
          <p:cNvSpPr txBox="1">
            <a:spLocks/>
          </p:cNvSpPr>
          <p:nvPr/>
        </p:nvSpPr>
        <p:spPr>
          <a:xfrm>
            <a:off x="5784574" y="2291312"/>
            <a:ext cx="6096000" cy="341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 may not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necessary</a:t>
            </a:r>
          </a:p>
        </p:txBody>
      </p:sp>
    </p:spTree>
    <p:extLst>
      <p:ext uri="{BB962C8B-B14F-4D97-AF65-F5344CB8AC3E}">
        <p14:creationId xmlns:p14="http://schemas.microsoft.com/office/powerpoint/2010/main" val="12621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80C50D3-81AC-7342-96A8-62CDA14E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" y="0"/>
            <a:ext cx="12168177" cy="6279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BB47C-CF96-1342-B724-12A61DBFA1C8}"/>
              </a:ext>
            </a:extLst>
          </p:cNvPr>
          <p:cNvSpPr txBox="1"/>
          <p:nvPr/>
        </p:nvSpPr>
        <p:spPr>
          <a:xfrm>
            <a:off x="5429446" y="1453197"/>
            <a:ext cx="67387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ighlight>
                  <a:srgbClr val="C0C0C0"/>
                </a:highlight>
              </a:rPr>
              <a:t>Fernando Diaz: When is it okay to experiment?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EB216C9-5227-FA41-8761-1C81F6B0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54" y="0"/>
            <a:ext cx="494575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73DAE-08A9-734D-B1A3-8EF1BDD55A76}"/>
              </a:ext>
            </a:extLst>
          </p:cNvPr>
          <p:cNvSpPr txBox="1"/>
          <p:nvPr/>
        </p:nvSpPr>
        <p:spPr>
          <a:xfrm>
            <a:off x="72256" y="6346786"/>
            <a:ext cx="5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ighlight>
                  <a:srgbClr val="C0C0C0"/>
                </a:highlight>
              </a:rPr>
              <a:t>Allan Ko, Merry </a:t>
            </a:r>
            <a:r>
              <a:rPr lang="en-US" sz="2600" dirty="0" err="1">
                <a:highlight>
                  <a:srgbClr val="C0C0C0"/>
                </a:highlight>
              </a:rPr>
              <a:t>Mou</a:t>
            </a:r>
            <a:r>
              <a:rPr lang="en-US" sz="2600" dirty="0">
                <a:highlight>
                  <a:srgbClr val="C0C0C0"/>
                </a:highlight>
              </a:rPr>
              <a:t>, J. Nathan Matias</a:t>
            </a:r>
          </a:p>
        </p:txBody>
      </p:sp>
    </p:spTree>
    <p:extLst>
      <p:ext uri="{BB962C8B-B14F-4D97-AF65-F5344CB8AC3E}">
        <p14:creationId xmlns:p14="http://schemas.microsoft.com/office/powerpoint/2010/main" val="11446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D875744-E160-5147-9849-49341CC1744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V="1">
            <a:off x="5380383" y="2157032"/>
            <a:ext cx="12700" cy="3976689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xplosion 2 19">
            <a:extLst>
              <a:ext uri="{FF2B5EF4-FFF2-40B4-BE49-F238E27FC236}">
                <a16:creationId xmlns:a16="http://schemas.microsoft.com/office/drawing/2014/main" id="{49C94EA4-22DE-3F45-A579-B92D4FE35D7B}"/>
              </a:ext>
            </a:extLst>
          </p:cNvPr>
          <p:cNvSpPr/>
          <p:nvPr/>
        </p:nvSpPr>
        <p:spPr>
          <a:xfrm flipH="1">
            <a:off x="4830416" y="2614232"/>
            <a:ext cx="7913205" cy="4631304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Formalization:</a:t>
            </a:r>
          </a:p>
          <a:p>
            <a:pPr algn="ctr"/>
            <a:r>
              <a:rPr lang="en-US" sz="2400" dirty="0"/>
              <a:t>Explicit rules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(usu. mathematical notation, bounded ambiguity)</a:t>
            </a:r>
          </a:p>
        </p:txBody>
      </p:sp>
    </p:spTree>
    <p:extLst>
      <p:ext uri="{BB962C8B-B14F-4D97-AF65-F5344CB8AC3E}">
        <p14:creationId xmlns:p14="http://schemas.microsoft.com/office/powerpoint/2010/main" val="81793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3C6D-67C8-C74F-9CE0-12DCD89A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idea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8901A-BD82-7245-8095-8F0A65438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/>
          </a:bodyPr>
          <a:lstStyle/>
          <a:p>
            <a:r>
              <a:rPr lang="en-US" sz="2600" dirty="0"/>
              <a:t>Context… but NOT about specific papers</a:t>
            </a:r>
          </a:p>
          <a:p>
            <a:r>
              <a:rPr lang="en-US" sz="2600" dirty="0"/>
              <a:t>Things that were surprising to me </a:t>
            </a:r>
          </a:p>
          <a:p>
            <a:r>
              <a:rPr lang="en-US" sz="2600" dirty="0"/>
              <a:t>NOT about vocab</a:t>
            </a:r>
          </a:p>
          <a:p>
            <a:r>
              <a:rPr lang="en-US" sz="2600" dirty="0"/>
              <a:t>More about framework for reading the papers</a:t>
            </a:r>
          </a:p>
        </p:txBody>
      </p:sp>
    </p:spTree>
    <p:extLst>
      <p:ext uri="{BB962C8B-B14F-4D97-AF65-F5344CB8AC3E}">
        <p14:creationId xmlns:p14="http://schemas.microsoft.com/office/powerpoint/2010/main" val="31633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D875744-E160-5147-9849-49341CC1744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V="1">
            <a:off x="5380383" y="2157032"/>
            <a:ext cx="12700" cy="3976689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D144A6E-F106-DE40-82D3-06C05E4FF2D8}"/>
              </a:ext>
            </a:extLst>
          </p:cNvPr>
          <p:cNvSpPr/>
          <p:nvPr/>
        </p:nvSpPr>
        <p:spPr>
          <a:xfrm>
            <a:off x="6530591" y="3381100"/>
            <a:ext cx="5079276" cy="2663687"/>
          </a:xfrm>
          <a:prstGeom prst="wedgeRoundRectCallout">
            <a:avLst>
              <a:gd name="adj1" fmla="val -72884"/>
              <a:gd name="adj2" fmla="val -1449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Are hypotheses under-formalized?</a:t>
            </a:r>
          </a:p>
          <a:p>
            <a:pPr algn="ctr"/>
            <a:r>
              <a:rPr lang="en-US" sz="2400" dirty="0"/>
              <a:t>No: hypotheses are candidate causal models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(can be expressed as CGMs)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6A404A9-F1CE-B14C-8CF1-C1E7D0DAEF8C}"/>
              </a:ext>
            </a:extLst>
          </p:cNvPr>
          <p:cNvSpPr/>
          <p:nvPr/>
        </p:nvSpPr>
        <p:spPr>
          <a:xfrm>
            <a:off x="6545689" y="3381099"/>
            <a:ext cx="5079276" cy="2663687"/>
          </a:xfrm>
          <a:prstGeom prst="wedgeRoundRectCallout">
            <a:avLst>
              <a:gd name="adj1" fmla="val -72101"/>
              <a:gd name="adj2" fmla="val 5653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Questions &amp; Reports don’t need formalization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(About communication)</a:t>
            </a:r>
          </a:p>
        </p:txBody>
      </p:sp>
    </p:spTree>
    <p:extLst>
      <p:ext uri="{BB962C8B-B14F-4D97-AF65-F5344CB8AC3E}">
        <p14:creationId xmlns:p14="http://schemas.microsoft.com/office/powerpoint/2010/main" val="1189074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D875744-E160-5147-9849-49341CC1744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V="1">
            <a:off x="5380383" y="2157032"/>
            <a:ext cx="12700" cy="3976689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A60D069-57DE-3F4F-BC19-6F2CAE12E42F}"/>
              </a:ext>
            </a:extLst>
          </p:cNvPr>
          <p:cNvSpPr/>
          <p:nvPr/>
        </p:nvSpPr>
        <p:spPr>
          <a:xfrm>
            <a:off x="6530591" y="3381100"/>
            <a:ext cx="5079276" cy="2663687"/>
          </a:xfrm>
          <a:prstGeom prst="wedgeRoundRectCallout">
            <a:avLst>
              <a:gd name="adj1" fmla="val -74449"/>
              <a:gd name="adj2" fmla="val -979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Are hypotheses under-formalized?</a:t>
            </a:r>
          </a:p>
          <a:p>
            <a:pPr algn="ctr"/>
            <a:r>
              <a:rPr lang="en-US" sz="2400" dirty="0"/>
              <a:t>No: hypotheses are candidate causal models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(can be expressed as CGMs)</a:t>
            </a:r>
          </a:p>
        </p:txBody>
      </p:sp>
    </p:spTree>
    <p:extLst>
      <p:ext uri="{BB962C8B-B14F-4D97-AF65-F5344CB8AC3E}">
        <p14:creationId xmlns:p14="http://schemas.microsoft.com/office/powerpoint/2010/main" val="474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D875744-E160-5147-9849-49341CC1744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V="1">
            <a:off x="5380383" y="2157032"/>
            <a:ext cx="12700" cy="3976689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A60D069-57DE-3F4F-BC19-6F2CAE12E42F}"/>
              </a:ext>
            </a:extLst>
          </p:cNvPr>
          <p:cNvSpPr/>
          <p:nvPr/>
        </p:nvSpPr>
        <p:spPr>
          <a:xfrm>
            <a:off x="6530591" y="3381100"/>
            <a:ext cx="5079276" cy="2663687"/>
          </a:xfrm>
          <a:prstGeom prst="wedgeRoundRectCallout">
            <a:avLst>
              <a:gd name="adj1" fmla="val -76797"/>
              <a:gd name="adj2" fmla="val -449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Are experiments under-formalized?</a:t>
            </a:r>
          </a:p>
          <a:p>
            <a:pPr algn="ctr"/>
            <a:r>
              <a:rPr lang="en-US" sz="2400" dirty="0"/>
              <a:t>Yes! (often treated as a black box)</a:t>
            </a:r>
          </a:p>
          <a:p>
            <a:pPr algn="ctr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Variability based on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Operationalization not yet generalized</a:t>
            </a:r>
          </a:p>
        </p:txBody>
      </p:sp>
    </p:spTree>
    <p:extLst>
      <p:ext uri="{BB962C8B-B14F-4D97-AF65-F5344CB8AC3E}">
        <p14:creationId xmlns:p14="http://schemas.microsoft.com/office/powerpoint/2010/main" val="42666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D875744-E160-5147-9849-49341CC1744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V="1">
            <a:off x="5380383" y="2157032"/>
            <a:ext cx="12700" cy="3976689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5A60D069-57DE-3F4F-BC19-6F2CAE12E42F}"/>
              </a:ext>
            </a:extLst>
          </p:cNvPr>
          <p:cNvSpPr/>
          <p:nvPr/>
        </p:nvSpPr>
        <p:spPr>
          <a:xfrm>
            <a:off x="6530591" y="3381100"/>
            <a:ext cx="5079276" cy="2663687"/>
          </a:xfrm>
          <a:prstGeom prst="wedgeRoundRectCallout">
            <a:avLst>
              <a:gd name="adj1" fmla="val -80319"/>
              <a:gd name="adj2" fmla="val 5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Are analyses under-formalized?</a:t>
            </a:r>
          </a:p>
          <a:p>
            <a:pPr algn="ctr"/>
            <a:r>
              <a:rPr lang="en-US" sz="2400" dirty="0"/>
              <a:t>Yes…</a:t>
            </a:r>
            <a:r>
              <a:rPr lang="en-US" sz="2400" dirty="0" err="1"/>
              <a:t>ish</a:t>
            </a:r>
            <a:r>
              <a:rPr lang="en-US" sz="2400" dirty="0"/>
              <a:t>…</a:t>
            </a:r>
          </a:p>
          <a:p>
            <a:pPr algn="ctr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See: work on formal methods for statistical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 problems: assumptions, definitions of correctness</a:t>
            </a:r>
          </a:p>
        </p:txBody>
      </p:sp>
    </p:spTree>
    <p:extLst>
      <p:ext uri="{BB962C8B-B14F-4D97-AF65-F5344CB8AC3E}">
        <p14:creationId xmlns:p14="http://schemas.microsoft.com/office/powerpoint/2010/main" val="7863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Diagram not always true to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D875744-E160-5147-9849-49341CC17444}"/>
              </a:ext>
            </a:extLst>
          </p:cNvPr>
          <p:cNvCxnSpPr>
            <a:stCxn id="10" idx="3"/>
            <a:endCxn id="7" idx="3"/>
          </p:cNvCxnSpPr>
          <p:nvPr/>
        </p:nvCxnSpPr>
        <p:spPr>
          <a:xfrm flipV="1">
            <a:off x="5380383" y="2157032"/>
            <a:ext cx="12700" cy="3976689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1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Diagram not always true to practice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286D9DD-8120-CC4B-9C6A-3B30361DD5D1}"/>
              </a:ext>
            </a:extLst>
          </p:cNvPr>
          <p:cNvCxnSpPr>
            <a:stCxn id="9" idx="3"/>
            <a:endCxn id="7" idx="3"/>
          </p:cNvCxnSpPr>
          <p:nvPr/>
        </p:nvCxnSpPr>
        <p:spPr>
          <a:xfrm flipV="1">
            <a:off x="5380383" y="2157032"/>
            <a:ext cx="12700" cy="2651126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xplosion 2 28">
            <a:extLst>
              <a:ext uri="{FF2B5EF4-FFF2-40B4-BE49-F238E27FC236}">
                <a16:creationId xmlns:a16="http://schemas.microsoft.com/office/drawing/2014/main" id="{40247C2F-9F13-DB41-94D5-6D15E0CD3FEF}"/>
              </a:ext>
            </a:extLst>
          </p:cNvPr>
          <p:cNvSpPr/>
          <p:nvPr/>
        </p:nvSpPr>
        <p:spPr>
          <a:xfrm>
            <a:off x="7114649" y="3817809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just about negative results!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468687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Science is a subset of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Scientific method under-formalized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Diagram not always true to practice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6A949-0B0C-DA46-901C-0F60DA54A4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AB5404-42E4-994B-BAEE-55DA953E5118}"/>
              </a:ext>
            </a:extLst>
          </p:cNvPr>
          <p:cNvCxnSpPr/>
          <p:nvPr/>
        </p:nvCxnSpPr>
        <p:spPr>
          <a:xfrm>
            <a:off x="2981258" y="2614232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55AD5-F05B-AE4C-ABE1-CFBF54363EE2}"/>
              </a:ext>
            </a:extLst>
          </p:cNvPr>
          <p:cNvCxnSpPr/>
          <p:nvPr/>
        </p:nvCxnSpPr>
        <p:spPr>
          <a:xfrm>
            <a:off x="2981258" y="3939795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6426AD-9337-744E-9348-D47521D44DC9}"/>
              </a:ext>
            </a:extLst>
          </p:cNvPr>
          <p:cNvCxnSpPr>
            <a:cxnSpLocks/>
          </p:cNvCxnSpPr>
          <p:nvPr/>
        </p:nvCxnSpPr>
        <p:spPr>
          <a:xfrm>
            <a:off x="2981258" y="5272156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286D9DD-8120-CC4B-9C6A-3B30361DD5D1}"/>
              </a:ext>
            </a:extLst>
          </p:cNvPr>
          <p:cNvCxnSpPr>
            <a:stCxn id="9" idx="3"/>
            <a:endCxn id="7" idx="3"/>
          </p:cNvCxnSpPr>
          <p:nvPr/>
        </p:nvCxnSpPr>
        <p:spPr>
          <a:xfrm flipV="1">
            <a:off x="5380383" y="2157032"/>
            <a:ext cx="12700" cy="2651126"/>
          </a:xfrm>
          <a:prstGeom prst="curvedConnector3">
            <a:avLst>
              <a:gd name="adj1" fmla="val 180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xplosion 2 28">
            <a:extLst>
              <a:ext uri="{FF2B5EF4-FFF2-40B4-BE49-F238E27FC236}">
                <a16:creationId xmlns:a16="http://schemas.microsoft.com/office/drawing/2014/main" id="{40247C2F-9F13-DB41-94D5-6D15E0CD3FEF}"/>
              </a:ext>
            </a:extLst>
          </p:cNvPr>
          <p:cNvSpPr/>
          <p:nvPr/>
        </p:nvSpPr>
        <p:spPr>
          <a:xfrm>
            <a:off x="7114649" y="3817809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Byproduct of limitations of software systems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689975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82133" y="1699832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025395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41448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hypothesis (experiment)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1126640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4350958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283035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D2C7D-78BC-604F-9BF7-79F522DB9F30}"/>
              </a:ext>
            </a:extLst>
          </p:cNvPr>
          <p:cNvSpPr/>
          <p:nvPr/>
        </p:nvSpPr>
        <p:spPr>
          <a:xfrm>
            <a:off x="9714019" y="2690446"/>
            <a:ext cx="1818484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Discover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1B6F9-30CD-A249-8F2E-BB2FBA1E6BF5}"/>
              </a:ext>
            </a:extLst>
          </p:cNvPr>
          <p:cNvCxnSpPr/>
          <p:nvPr/>
        </p:nvCxnSpPr>
        <p:spPr>
          <a:xfrm flipH="1">
            <a:off x="1778199" y="4132384"/>
            <a:ext cx="88450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552B9-3236-D746-922A-9D2D8BDD7042}"/>
              </a:ext>
            </a:extLst>
          </p:cNvPr>
          <p:cNvGrpSpPr/>
          <p:nvPr/>
        </p:nvGrpSpPr>
        <p:grpSpPr>
          <a:xfrm>
            <a:off x="868957" y="2690446"/>
            <a:ext cx="2948354" cy="738554"/>
            <a:chOff x="573024" y="3763108"/>
            <a:chExt cx="2948354" cy="738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395B6-EC63-9A4A-B137-01DABFC59068}"/>
                </a:ext>
              </a:extLst>
            </p:cNvPr>
            <p:cNvSpPr/>
            <p:nvPr/>
          </p:nvSpPr>
          <p:spPr>
            <a:xfrm>
              <a:off x="573024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Collect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C9E4C1-2351-E645-9644-5A1FB1037DA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391508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524CF-6182-C342-A1A6-C8F696E24234}"/>
              </a:ext>
            </a:extLst>
          </p:cNvPr>
          <p:cNvGrpSpPr/>
          <p:nvPr/>
        </p:nvGrpSpPr>
        <p:grpSpPr>
          <a:xfrm>
            <a:off x="3817311" y="2690446"/>
            <a:ext cx="2948354" cy="738554"/>
            <a:chOff x="3521378" y="3763108"/>
            <a:chExt cx="2948354" cy="7385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432F66-C7B9-3441-A5A9-83B4E2227F38}"/>
                </a:ext>
              </a:extLst>
            </p:cNvPr>
            <p:cNvSpPr/>
            <p:nvPr/>
          </p:nvSpPr>
          <p:spPr>
            <a:xfrm>
              <a:off x="3521378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Clean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ACA632-5BEA-834E-AFC6-99537D5152DC}"/>
                </a:ext>
              </a:extLst>
            </p:cNvPr>
            <p:cNvCxnSpPr>
              <a:cxnSpLocks/>
            </p:cNvCxnSpPr>
            <p:nvPr/>
          </p:nvCxnSpPr>
          <p:spPr>
            <a:xfrm>
              <a:off x="5339862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AC388-CA84-A24B-9B41-0CAA80CDC3A5}"/>
              </a:ext>
            </a:extLst>
          </p:cNvPr>
          <p:cNvGrpSpPr/>
          <p:nvPr/>
        </p:nvGrpSpPr>
        <p:grpSpPr>
          <a:xfrm>
            <a:off x="6765665" y="2690446"/>
            <a:ext cx="2948354" cy="738554"/>
            <a:chOff x="6469732" y="3763108"/>
            <a:chExt cx="2948354" cy="7385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B03D6A-5C43-564F-8F04-6DBDE2A7BD64}"/>
                </a:ext>
              </a:extLst>
            </p:cNvPr>
            <p:cNvSpPr/>
            <p:nvPr/>
          </p:nvSpPr>
          <p:spPr>
            <a:xfrm>
              <a:off x="6469732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Transform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3D3F9-4910-824B-BEE1-5A8C4DC99BE3}"/>
                </a:ext>
              </a:extLst>
            </p:cNvPr>
            <p:cNvCxnSpPr>
              <a:cxnSpLocks/>
            </p:cNvCxnSpPr>
            <p:nvPr/>
          </p:nvCxnSpPr>
          <p:spPr>
            <a:xfrm>
              <a:off x="8288216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9480DE-32C1-5648-9F8F-02BE93522B86}"/>
              </a:ext>
            </a:extLst>
          </p:cNvPr>
          <p:cNvSpPr txBox="1"/>
          <p:nvPr/>
        </p:nvSpPr>
        <p:spPr>
          <a:xfrm>
            <a:off x="573024" y="283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60FD29-691F-4540-8E41-D691DB91982F}"/>
              </a:ext>
            </a:extLst>
          </p:cNvPr>
          <p:cNvSpPr/>
          <p:nvPr/>
        </p:nvSpPr>
        <p:spPr>
          <a:xfrm>
            <a:off x="573024" y="2434158"/>
            <a:ext cx="2424545" cy="1271965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6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Analyze results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62255" y="3045273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2119724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1725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62255" y="3045273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10B3459D-5091-454A-9BBD-24904482C223}"/>
              </a:ext>
            </a:extLst>
          </p:cNvPr>
          <p:cNvSpPr/>
          <p:nvPr/>
        </p:nvSpPr>
        <p:spPr>
          <a:xfrm>
            <a:off x="7307807" y="3792173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 model always shallow </a:t>
            </a:r>
          </a:p>
        </p:txBody>
      </p:sp>
    </p:spTree>
    <p:extLst>
      <p:ext uri="{BB962C8B-B14F-4D97-AF65-F5344CB8AC3E}">
        <p14:creationId xmlns:p14="http://schemas.microsoft.com/office/powerpoint/2010/main" val="390890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8955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62255" y="3045273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Construct a (falsifiable) hypothesis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144245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8955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62255" y="3045273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Deploy &amp; collect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292110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Deploy &amp; collect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48955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207047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Deploy &amp; collect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52648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Bundled reports &amp; RQs, add back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Ask a question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198247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Deploy &amp; collect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52648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Bundled reports &amp; RQs, add back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9077FF-9952-2442-B1A7-7F9C55261E1E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on RQs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</p:spTree>
    <p:extLst>
      <p:ext uri="{BB962C8B-B14F-4D97-AF65-F5344CB8AC3E}">
        <p14:creationId xmlns:p14="http://schemas.microsoft.com/office/powerpoint/2010/main" val="395226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Deploy &amp; collect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52648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Bundled reports &amp; RQs, add back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CAD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Analyze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DFA2A7-DF84-0946-81BE-EA409DF9E0F3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on RQs </a:t>
            </a:r>
          </a:p>
        </p:txBody>
      </p:sp>
    </p:spTree>
    <p:extLst>
      <p:ext uri="{BB962C8B-B14F-4D97-AF65-F5344CB8AC3E}">
        <p14:creationId xmlns:p14="http://schemas.microsoft.com/office/powerpoint/2010/main" val="38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24BDFB-3292-6941-8EB0-DF57E9F6128D}"/>
              </a:ext>
            </a:extLst>
          </p:cNvPr>
          <p:cNvSpPr/>
          <p:nvPr/>
        </p:nvSpPr>
        <p:spPr>
          <a:xfrm>
            <a:off x="551938" y="3045273"/>
            <a:ext cx="4798250" cy="9144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Deploy &amp; collect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BED1DD-BEBB-614A-AAE4-CC3583C55A23}"/>
              </a:ext>
            </a:extLst>
          </p:cNvPr>
          <p:cNvSpPr/>
          <p:nvPr/>
        </p:nvSpPr>
        <p:spPr>
          <a:xfrm>
            <a:off x="582133" y="1709771"/>
            <a:ext cx="479825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Define measurable outcome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41483-FC84-964D-8939-113FA8D6A983}"/>
              </a:ext>
            </a:extLst>
          </p:cNvPr>
          <p:cNvSpPr/>
          <p:nvPr/>
        </p:nvSpPr>
        <p:spPr>
          <a:xfrm>
            <a:off x="582133" y="374269"/>
            <a:ext cx="479825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Design intervention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18147-8D0C-104B-AA24-3E4BA4D5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602" y="374269"/>
            <a:ext cx="5239265" cy="1325563"/>
          </a:xfrm>
        </p:spPr>
        <p:txBody>
          <a:bodyPr/>
          <a:lstStyle/>
          <a:p>
            <a:r>
              <a:rPr lang="en-US" dirty="0"/>
              <a:t>Necessity is the mother of invention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1081-9272-9149-964D-05D7D631D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602" y="1510748"/>
            <a:ext cx="5269460" cy="52648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Typical: limited measurable outcomes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Hypothesis falls out of intervention/outcome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Instead: bundle experiment + logging as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Bundled reports &amp; RQs, add back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784FE2-D856-9642-83B0-212E791D70A7}"/>
              </a:ext>
            </a:extLst>
          </p:cNvPr>
          <p:cNvSpPr/>
          <p:nvPr/>
        </p:nvSpPr>
        <p:spPr>
          <a:xfrm>
            <a:off x="551938" y="4341019"/>
            <a:ext cx="4798250" cy="914400"/>
          </a:xfrm>
          <a:prstGeom prst="roundRect">
            <a:avLst/>
          </a:prstGeom>
          <a:solidFill>
            <a:srgbClr val="CAD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Analyze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DC5BF-D0DC-934D-BFAD-F06D61B65398}"/>
              </a:ext>
            </a:extLst>
          </p:cNvPr>
          <p:cNvSpPr txBox="1"/>
          <p:nvPr/>
        </p:nvSpPr>
        <p:spPr>
          <a:xfrm>
            <a:off x="6811619" y="6406255"/>
            <a:ext cx="463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Draw diagram of RQs on board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61D6CA-0668-7240-A4D7-A6BD32B7CBDA}"/>
              </a:ext>
            </a:extLst>
          </p:cNvPr>
          <p:cNvCxnSpPr/>
          <p:nvPr/>
        </p:nvCxnSpPr>
        <p:spPr>
          <a:xfrm>
            <a:off x="2981258" y="1288669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C348EE-017F-DF40-9BD0-9D8B0EF4BC0E}"/>
              </a:ext>
            </a:extLst>
          </p:cNvPr>
          <p:cNvCxnSpPr/>
          <p:nvPr/>
        </p:nvCxnSpPr>
        <p:spPr>
          <a:xfrm>
            <a:off x="2981258" y="2634110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4F93B0-F9F5-A74A-88B8-C3C929B53668}"/>
              </a:ext>
            </a:extLst>
          </p:cNvPr>
          <p:cNvCxnSpPr/>
          <p:nvPr/>
        </p:nvCxnSpPr>
        <p:spPr>
          <a:xfrm>
            <a:off x="2947646" y="3959673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869C86-712D-6349-8114-D14921FEC6F8}"/>
              </a:ext>
            </a:extLst>
          </p:cNvPr>
          <p:cNvCxnSpPr/>
          <p:nvPr/>
        </p:nvCxnSpPr>
        <p:spPr>
          <a:xfrm>
            <a:off x="2981258" y="5265358"/>
            <a:ext cx="0" cy="41116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255027-95BC-C94C-9A6B-2A75DFB56EFA}"/>
              </a:ext>
            </a:extLst>
          </p:cNvPr>
          <p:cNvSpPr/>
          <p:nvPr/>
        </p:nvSpPr>
        <p:spPr>
          <a:xfrm>
            <a:off x="582133" y="5676521"/>
            <a:ext cx="4798250" cy="9144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Report on RQs </a:t>
            </a:r>
          </a:p>
        </p:txBody>
      </p:sp>
    </p:spTree>
    <p:extLst>
      <p:ext uri="{BB962C8B-B14F-4D97-AF65-F5344CB8AC3E}">
        <p14:creationId xmlns:p14="http://schemas.microsoft.com/office/powerpoint/2010/main" val="396985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F1D9-187D-C148-A1FE-E113978B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1967948"/>
            <a:ext cx="10961750" cy="26835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Discussion:</a:t>
            </a:r>
            <a:br>
              <a:rPr lang="en-US" dirty="0"/>
            </a:br>
            <a:r>
              <a:rPr lang="en-US" dirty="0"/>
              <a:t>Computer experiments vs. field experiments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does variability come from?</a:t>
            </a:r>
          </a:p>
        </p:txBody>
      </p:sp>
    </p:spTree>
    <p:extLst>
      <p:ext uri="{BB962C8B-B14F-4D97-AF65-F5344CB8AC3E}">
        <p14:creationId xmlns:p14="http://schemas.microsoft.com/office/powerpoint/2010/main" val="392522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D2C7D-78BC-604F-9BF7-79F522DB9F30}"/>
              </a:ext>
            </a:extLst>
          </p:cNvPr>
          <p:cNvSpPr/>
          <p:nvPr/>
        </p:nvSpPr>
        <p:spPr>
          <a:xfrm>
            <a:off x="9714019" y="2690446"/>
            <a:ext cx="1818484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Discover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1B6F9-30CD-A249-8F2E-BB2FBA1E6BF5}"/>
              </a:ext>
            </a:extLst>
          </p:cNvPr>
          <p:cNvCxnSpPr/>
          <p:nvPr/>
        </p:nvCxnSpPr>
        <p:spPr>
          <a:xfrm flipH="1">
            <a:off x="1778199" y="4132384"/>
            <a:ext cx="88450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552B9-3236-D746-922A-9D2D8BDD7042}"/>
              </a:ext>
            </a:extLst>
          </p:cNvPr>
          <p:cNvGrpSpPr/>
          <p:nvPr/>
        </p:nvGrpSpPr>
        <p:grpSpPr>
          <a:xfrm>
            <a:off x="868957" y="2690446"/>
            <a:ext cx="2948354" cy="738554"/>
            <a:chOff x="573024" y="3763108"/>
            <a:chExt cx="2948354" cy="738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395B6-EC63-9A4A-B137-01DABFC59068}"/>
                </a:ext>
              </a:extLst>
            </p:cNvPr>
            <p:cNvSpPr/>
            <p:nvPr/>
          </p:nvSpPr>
          <p:spPr>
            <a:xfrm>
              <a:off x="573024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Collect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C9E4C1-2351-E645-9644-5A1FB1037DA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391508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524CF-6182-C342-A1A6-C8F696E24234}"/>
              </a:ext>
            </a:extLst>
          </p:cNvPr>
          <p:cNvGrpSpPr/>
          <p:nvPr/>
        </p:nvGrpSpPr>
        <p:grpSpPr>
          <a:xfrm>
            <a:off x="3817311" y="2690446"/>
            <a:ext cx="2948354" cy="738554"/>
            <a:chOff x="3521378" y="3763108"/>
            <a:chExt cx="2948354" cy="7385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432F66-C7B9-3441-A5A9-83B4E2227F38}"/>
                </a:ext>
              </a:extLst>
            </p:cNvPr>
            <p:cNvSpPr/>
            <p:nvPr/>
          </p:nvSpPr>
          <p:spPr>
            <a:xfrm>
              <a:off x="3521378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Clean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ACA632-5BEA-834E-AFC6-99537D5152DC}"/>
                </a:ext>
              </a:extLst>
            </p:cNvPr>
            <p:cNvCxnSpPr>
              <a:cxnSpLocks/>
            </p:cNvCxnSpPr>
            <p:nvPr/>
          </p:nvCxnSpPr>
          <p:spPr>
            <a:xfrm>
              <a:off x="5339862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AC388-CA84-A24B-9B41-0CAA80CDC3A5}"/>
              </a:ext>
            </a:extLst>
          </p:cNvPr>
          <p:cNvGrpSpPr/>
          <p:nvPr/>
        </p:nvGrpSpPr>
        <p:grpSpPr>
          <a:xfrm>
            <a:off x="6765665" y="2690446"/>
            <a:ext cx="2948354" cy="738554"/>
            <a:chOff x="6469732" y="3763108"/>
            <a:chExt cx="2948354" cy="7385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B03D6A-5C43-564F-8F04-6DBDE2A7BD64}"/>
                </a:ext>
              </a:extLst>
            </p:cNvPr>
            <p:cNvSpPr/>
            <p:nvPr/>
          </p:nvSpPr>
          <p:spPr>
            <a:xfrm>
              <a:off x="6469732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Transform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3D3F9-4910-824B-BEE1-5A8C4DC99BE3}"/>
                </a:ext>
              </a:extLst>
            </p:cNvPr>
            <p:cNvCxnSpPr>
              <a:cxnSpLocks/>
            </p:cNvCxnSpPr>
            <p:nvPr/>
          </p:nvCxnSpPr>
          <p:spPr>
            <a:xfrm>
              <a:off x="8288216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9480DE-32C1-5648-9F8F-02BE93522B86}"/>
              </a:ext>
            </a:extLst>
          </p:cNvPr>
          <p:cNvSpPr txBox="1"/>
          <p:nvPr/>
        </p:nvSpPr>
        <p:spPr>
          <a:xfrm>
            <a:off x="573024" y="283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BB6B-9E42-4848-B936-8E999AA69738}"/>
              </a:ext>
            </a:extLst>
          </p:cNvPr>
          <p:cNvSpPr txBox="1"/>
          <p:nvPr/>
        </p:nvSpPr>
        <p:spPr>
          <a:xfrm>
            <a:off x="1700233" y="1907028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AutoMan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5D8E4-23A2-1743-A960-C7257385BFA9}"/>
              </a:ext>
            </a:extLst>
          </p:cNvPr>
          <p:cNvSpPr txBox="1"/>
          <p:nvPr/>
        </p:nvSpPr>
        <p:spPr>
          <a:xfrm>
            <a:off x="1700233" y="2239073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SurveyMan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C34D57-DD6B-AD42-89B5-A27475AB99B7}"/>
              </a:ext>
            </a:extLst>
          </p:cNvPr>
          <p:cNvSpPr txBox="1"/>
          <p:nvPr/>
        </p:nvSpPr>
        <p:spPr>
          <a:xfrm>
            <a:off x="665389" y="1925112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Snorkle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9CD306-7891-2D40-B762-347B61745318}"/>
              </a:ext>
            </a:extLst>
          </p:cNvPr>
          <p:cNvSpPr txBox="1"/>
          <p:nvPr/>
        </p:nvSpPr>
        <p:spPr>
          <a:xfrm>
            <a:off x="665388" y="2228658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DeepDive</a:t>
            </a:r>
            <a:endParaRPr lang="en-US" dirty="0"/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38478D7A-BD34-7746-A251-D2C28EC31CFB}"/>
              </a:ext>
            </a:extLst>
          </p:cNvPr>
          <p:cNvSpPr/>
          <p:nvPr/>
        </p:nvSpPr>
        <p:spPr>
          <a:xfrm>
            <a:off x="7114649" y="3817809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Framing: instruments for measuring phenomena</a:t>
            </a:r>
          </a:p>
        </p:txBody>
      </p:sp>
      <p:sp>
        <p:nvSpPr>
          <p:cNvPr id="29" name="Explosion 2 28">
            <a:extLst>
              <a:ext uri="{FF2B5EF4-FFF2-40B4-BE49-F238E27FC236}">
                <a16:creationId xmlns:a16="http://schemas.microsoft.com/office/drawing/2014/main" id="{5834CC0D-CB14-914A-A0C0-DB7BA7A41BE3}"/>
              </a:ext>
            </a:extLst>
          </p:cNvPr>
          <p:cNvSpPr/>
          <p:nvPr/>
        </p:nvSpPr>
        <p:spPr>
          <a:xfrm flipH="1">
            <a:off x="-1256169" y="3509416"/>
            <a:ext cx="5237754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Idea: Read-only </a:t>
            </a:r>
          </a:p>
        </p:txBody>
      </p:sp>
    </p:spTree>
    <p:extLst>
      <p:ext uri="{BB962C8B-B14F-4D97-AF65-F5344CB8AC3E}">
        <p14:creationId xmlns:p14="http://schemas.microsoft.com/office/powerpoint/2010/main" val="278432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1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5F8A-E699-234B-90DC-E9BD1965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Now: Experiments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D2C7D-78BC-604F-9BF7-79F522DB9F30}"/>
              </a:ext>
            </a:extLst>
          </p:cNvPr>
          <p:cNvSpPr/>
          <p:nvPr/>
        </p:nvSpPr>
        <p:spPr>
          <a:xfrm>
            <a:off x="9714019" y="2690446"/>
            <a:ext cx="1818484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Discover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71B6F9-30CD-A249-8F2E-BB2FBA1E6BF5}"/>
              </a:ext>
            </a:extLst>
          </p:cNvPr>
          <p:cNvCxnSpPr/>
          <p:nvPr/>
        </p:nvCxnSpPr>
        <p:spPr>
          <a:xfrm flipH="1">
            <a:off x="1778199" y="4132384"/>
            <a:ext cx="884506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552B9-3236-D746-922A-9D2D8BDD7042}"/>
              </a:ext>
            </a:extLst>
          </p:cNvPr>
          <p:cNvGrpSpPr/>
          <p:nvPr/>
        </p:nvGrpSpPr>
        <p:grpSpPr>
          <a:xfrm>
            <a:off x="868957" y="2690446"/>
            <a:ext cx="2948354" cy="738554"/>
            <a:chOff x="573024" y="3763108"/>
            <a:chExt cx="2948354" cy="738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F395B6-EC63-9A4A-B137-01DABFC59068}"/>
                </a:ext>
              </a:extLst>
            </p:cNvPr>
            <p:cNvSpPr/>
            <p:nvPr/>
          </p:nvSpPr>
          <p:spPr>
            <a:xfrm>
              <a:off x="573024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Collect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C9E4C1-2351-E645-9644-5A1FB1037DA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391508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524CF-6182-C342-A1A6-C8F696E24234}"/>
              </a:ext>
            </a:extLst>
          </p:cNvPr>
          <p:cNvGrpSpPr/>
          <p:nvPr/>
        </p:nvGrpSpPr>
        <p:grpSpPr>
          <a:xfrm>
            <a:off x="3817311" y="2690446"/>
            <a:ext cx="2948354" cy="738554"/>
            <a:chOff x="3521378" y="3763108"/>
            <a:chExt cx="2948354" cy="7385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432F66-C7B9-3441-A5A9-83B4E2227F38}"/>
                </a:ext>
              </a:extLst>
            </p:cNvPr>
            <p:cNvSpPr/>
            <p:nvPr/>
          </p:nvSpPr>
          <p:spPr>
            <a:xfrm>
              <a:off x="3521378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Clean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ACA632-5BEA-834E-AFC6-99537D5152DC}"/>
                </a:ext>
              </a:extLst>
            </p:cNvPr>
            <p:cNvCxnSpPr>
              <a:cxnSpLocks/>
            </p:cNvCxnSpPr>
            <p:nvPr/>
          </p:nvCxnSpPr>
          <p:spPr>
            <a:xfrm>
              <a:off x="5339862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7AC388-CA84-A24B-9B41-0CAA80CDC3A5}"/>
              </a:ext>
            </a:extLst>
          </p:cNvPr>
          <p:cNvGrpSpPr/>
          <p:nvPr/>
        </p:nvGrpSpPr>
        <p:grpSpPr>
          <a:xfrm>
            <a:off x="6765665" y="2690446"/>
            <a:ext cx="2948354" cy="738554"/>
            <a:chOff x="6469732" y="3763108"/>
            <a:chExt cx="2948354" cy="7385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B03D6A-5C43-564F-8F04-6DBDE2A7BD64}"/>
                </a:ext>
              </a:extLst>
            </p:cNvPr>
            <p:cNvSpPr/>
            <p:nvPr/>
          </p:nvSpPr>
          <p:spPr>
            <a:xfrm>
              <a:off x="6469732" y="3763108"/>
              <a:ext cx="1818484" cy="7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Transform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3D3F9-4910-824B-BEE1-5A8C4DC99BE3}"/>
                </a:ext>
              </a:extLst>
            </p:cNvPr>
            <p:cNvCxnSpPr>
              <a:cxnSpLocks/>
            </p:cNvCxnSpPr>
            <p:nvPr/>
          </p:nvCxnSpPr>
          <p:spPr>
            <a:xfrm>
              <a:off x="8288216" y="4132385"/>
              <a:ext cx="112987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A9480DE-32C1-5648-9F8F-02BE93522B86}"/>
              </a:ext>
            </a:extLst>
          </p:cNvPr>
          <p:cNvSpPr txBox="1"/>
          <p:nvPr/>
        </p:nvSpPr>
        <p:spPr>
          <a:xfrm>
            <a:off x="573024" y="2834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BB6B-9E42-4848-B936-8E999AA69738}"/>
              </a:ext>
            </a:extLst>
          </p:cNvPr>
          <p:cNvSpPr txBox="1"/>
          <p:nvPr/>
        </p:nvSpPr>
        <p:spPr>
          <a:xfrm>
            <a:off x="868957" y="1907028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PlanOut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5D8E4-23A2-1743-A960-C7257385BFA9}"/>
              </a:ext>
            </a:extLst>
          </p:cNvPr>
          <p:cNvSpPr txBox="1"/>
          <p:nvPr/>
        </p:nvSpPr>
        <p:spPr>
          <a:xfrm>
            <a:off x="868957" y="2239073"/>
            <a:ext cx="147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PlanAlyzer</a:t>
            </a:r>
            <a:endParaRPr lang="en-US" dirty="0"/>
          </a:p>
        </p:txBody>
      </p:sp>
      <p:sp>
        <p:nvSpPr>
          <p:cNvPr id="18" name="Explosion 2 17">
            <a:extLst>
              <a:ext uri="{FF2B5EF4-FFF2-40B4-BE49-F238E27FC236}">
                <a16:creationId xmlns:a16="http://schemas.microsoft.com/office/drawing/2014/main" id="{EB208975-9163-D948-B27B-D4D18F0CC149}"/>
              </a:ext>
            </a:extLst>
          </p:cNvPr>
          <p:cNvSpPr/>
          <p:nvPr/>
        </p:nvSpPr>
        <p:spPr>
          <a:xfrm>
            <a:off x="7114649" y="3817809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Framing: instruments for </a:t>
            </a:r>
            <a:r>
              <a:rPr lang="en-US" sz="2400" i="1" dirty="0"/>
              <a:t>intervention</a:t>
            </a:r>
          </a:p>
        </p:txBody>
      </p:sp>
      <p:sp>
        <p:nvSpPr>
          <p:cNvPr id="19" name="Explosion 2 18">
            <a:extLst>
              <a:ext uri="{FF2B5EF4-FFF2-40B4-BE49-F238E27FC236}">
                <a16:creationId xmlns:a16="http://schemas.microsoft.com/office/drawing/2014/main" id="{585ED81B-7EE0-E04D-B1E6-AE9691745216}"/>
              </a:ext>
            </a:extLst>
          </p:cNvPr>
          <p:cNvSpPr/>
          <p:nvPr/>
        </p:nvSpPr>
        <p:spPr>
          <a:xfrm flipH="1">
            <a:off x="-1256169" y="3509416"/>
            <a:ext cx="5237754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Idea: Write-read cycle</a:t>
            </a:r>
          </a:p>
        </p:txBody>
      </p:sp>
    </p:spTree>
    <p:extLst>
      <p:ext uri="{BB962C8B-B14F-4D97-AF65-F5344CB8AC3E}">
        <p14:creationId xmlns:p14="http://schemas.microsoft.com/office/powerpoint/2010/main" val="35535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BC11-C3AE-E24C-B1BB-4D6F3774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1634247"/>
            <a:ext cx="10961750" cy="398833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Experimentation ties together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data collection &amp; decision-making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much more closely than we’ve seen before</a:t>
            </a:r>
          </a:p>
        </p:txBody>
      </p:sp>
    </p:spTree>
    <p:extLst>
      <p:ext uri="{BB962C8B-B14F-4D97-AF65-F5344CB8AC3E}">
        <p14:creationId xmlns:p14="http://schemas.microsoft.com/office/powerpoint/2010/main" val="31496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8734-882F-9E47-BFB5-91133D1D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5282-77BE-C943-8333-E8C225F98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50473"/>
            <a:ext cx="10515600" cy="397605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Descriptive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characteristics of &lt;phenomena&gt;? </a:t>
            </a:r>
          </a:p>
          <a:p>
            <a:r>
              <a:rPr lang="en-US" dirty="0"/>
              <a:t>Associative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relationship between…?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 what conditions…</a:t>
            </a:r>
          </a:p>
          <a:p>
            <a:r>
              <a:rPr lang="en-US" b="1" dirty="0"/>
              <a:t>Causal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&lt;verb&gt; &lt;noun&gt; such that &lt;dependent clause&gt;?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X cause Y when Z…?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F2168B76-97B9-5D4B-BFC4-D93E5E98DC27}"/>
              </a:ext>
            </a:extLst>
          </p:cNvPr>
          <p:cNvSpPr/>
          <p:nvPr/>
        </p:nvSpPr>
        <p:spPr>
          <a:xfrm>
            <a:off x="7114649" y="-450174"/>
            <a:ext cx="5763491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Previously: </a:t>
            </a:r>
            <a:r>
              <a:rPr lang="en-US" sz="2400" b="1" dirty="0"/>
              <a:t>implicitly</a:t>
            </a:r>
            <a:r>
              <a:rPr lang="en-US" sz="2400" dirty="0"/>
              <a:t> causal questions</a:t>
            </a:r>
            <a:endParaRPr lang="en-US" sz="2400" i="1" dirty="0"/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BAB831DF-8214-DA46-B882-86DB08F45D28}"/>
              </a:ext>
            </a:extLst>
          </p:cNvPr>
          <p:cNvSpPr/>
          <p:nvPr/>
        </p:nvSpPr>
        <p:spPr>
          <a:xfrm flipH="1">
            <a:off x="6381222" y="3463244"/>
            <a:ext cx="5237754" cy="3782291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Now: </a:t>
            </a:r>
            <a:r>
              <a:rPr lang="en-US" sz="2400" b="1" dirty="0"/>
              <a:t>explicitly</a:t>
            </a:r>
            <a:r>
              <a:rPr lang="en-US" sz="2400" dirty="0"/>
              <a:t> causal questions</a:t>
            </a:r>
          </a:p>
        </p:txBody>
      </p:sp>
    </p:spTree>
    <p:extLst>
      <p:ext uri="{BB962C8B-B14F-4D97-AF65-F5344CB8AC3E}">
        <p14:creationId xmlns:p14="http://schemas.microsoft.com/office/powerpoint/2010/main" val="21373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A605-99EA-AE49-AE71-9B94A6D8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C451-DAC1-9C48-90AD-94771182B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/>
          </a:bodyPr>
          <a:lstStyle/>
          <a:p>
            <a:r>
              <a:rPr lang="en-US" sz="2200" dirty="0"/>
              <a:t>Recap: Causal inference</a:t>
            </a:r>
          </a:p>
          <a:p>
            <a:endParaRPr lang="en-US" sz="2200" dirty="0"/>
          </a:p>
          <a:p>
            <a:r>
              <a:rPr lang="en-US" sz="2200" dirty="0"/>
              <a:t>Thinking like an experimentalist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258AC65-A1C8-EC48-B1C3-99FBA9DE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485" y="4899715"/>
            <a:ext cx="8953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6787</TotalTime>
  <Words>2067</Words>
  <Application>Microsoft Macintosh PowerPoint</Application>
  <PresentationFormat>Widescreen</PresentationFormat>
  <Paragraphs>478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Graduate Students: Project Reminder</vt:lpstr>
      <vt:lpstr>CS 295B/CS 395B Systems for Knowledge Discovery</vt:lpstr>
      <vt:lpstr>High level idea for today</vt:lpstr>
      <vt:lpstr>Recall…</vt:lpstr>
      <vt:lpstr>Recall…</vt:lpstr>
      <vt:lpstr>Now: Experiments</vt:lpstr>
      <vt:lpstr>Experimentation ties together   data collection &amp; decision-making   much more closely than we’ve seen before</vt:lpstr>
      <vt:lpstr>Recall: Research Questions</vt:lpstr>
      <vt:lpstr>Today’s topics</vt:lpstr>
      <vt:lpstr>Causal Inference  Experimentation</vt:lpstr>
      <vt:lpstr>Now: Experiments</vt:lpstr>
      <vt:lpstr>Recall: Causal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Bivariate case</vt:lpstr>
      <vt:lpstr>Two big ideas</vt:lpstr>
      <vt:lpstr>Two big ideas</vt:lpstr>
      <vt:lpstr>Two big ideas</vt:lpstr>
      <vt:lpstr>Two big ideas</vt:lpstr>
      <vt:lpstr>Thinking like an experimentalist</vt:lpstr>
      <vt:lpstr>Shift in how we think about platforms</vt:lpstr>
      <vt:lpstr>PowerPoint Presentation</vt:lpstr>
      <vt:lpstr>Scientific Method</vt:lpstr>
      <vt:lpstr>Scientific Method</vt:lpstr>
      <vt:lpstr>Scientific Method</vt:lpstr>
      <vt:lpstr>Scientific Method</vt:lpstr>
      <vt:lpstr>Scientific Method</vt:lpstr>
      <vt:lpstr>Scientific Method</vt:lpstr>
      <vt:lpstr>Scientific Method</vt:lpstr>
      <vt:lpstr>Scientific Method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Necessity is the mother of invention</vt:lpstr>
      <vt:lpstr>Discussion: Computer experiments vs. field experiments  Where does variability come from?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22</cp:revision>
  <dcterms:created xsi:type="dcterms:W3CDTF">2021-08-30T08:24:49Z</dcterms:created>
  <dcterms:modified xsi:type="dcterms:W3CDTF">2021-11-10T16:50:05Z</dcterms:modified>
</cp:coreProperties>
</file>